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5" r:id="rId6"/>
  </p:sldMasterIdLst>
  <p:notesMasterIdLst>
    <p:notesMasterId r:id="rId13"/>
  </p:notesMasterIdLst>
  <p:handoutMasterIdLst>
    <p:handoutMasterId r:id="rId14"/>
  </p:handoutMasterIdLst>
  <p:sldIdLst>
    <p:sldId id="464" r:id="rId7"/>
    <p:sldId id="429" r:id="rId8"/>
    <p:sldId id="443" r:id="rId9"/>
    <p:sldId id="473" r:id="rId10"/>
    <p:sldId id="507" r:id="rId11"/>
    <p:sldId id="503" r:id="rId12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bobola" initials="k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D1969"/>
    <a:srgbClr val="050A2D"/>
    <a:srgbClr val="008000"/>
    <a:srgbClr val="156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5" autoAdjust="0"/>
    <p:restoredTop sz="75307" autoAdjust="0"/>
  </p:normalViewPr>
  <p:slideViewPr>
    <p:cSldViewPr>
      <p:cViewPr>
        <p:scale>
          <a:sx n="50" d="100"/>
          <a:sy n="50" d="100"/>
        </p:scale>
        <p:origin x="-3384" y="-906"/>
      </p:cViewPr>
      <p:guideLst>
        <p:guide orient="horz" pos="4032"/>
        <p:guide orient="horz" pos="288"/>
        <p:guide pos="432"/>
        <p:guide pos="5328"/>
      </p:guideLst>
    </p:cSldViewPr>
  </p:slideViewPr>
  <p:outlineViewPr>
    <p:cViewPr>
      <p:scale>
        <a:sx n="33" d="100"/>
        <a:sy n="33" d="100"/>
      </p:scale>
      <p:origin x="0" y="22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632"/>
    </p:cViewPr>
  </p:sorterViewPr>
  <p:notesViewPr>
    <p:cSldViewPr>
      <p:cViewPr>
        <p:scale>
          <a:sx n="70" d="100"/>
          <a:sy n="70" d="100"/>
        </p:scale>
        <p:origin x="-1421" y="590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58BD8FF-9920-4A17-958C-F0E7C545D0B4}" type="datetime1">
              <a:rPr lang="en-US"/>
              <a:pPr>
                <a:defRPr/>
              </a:pPr>
              <a:t>9/16/2013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745A912-6CED-455C-B76B-53EB3E573F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72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EB75AB9-E569-4B6C-B76B-1C03CD7618DC}" type="datetime1">
              <a:rPr lang="en-US"/>
              <a:pPr>
                <a:defRPr/>
              </a:pPr>
              <a:t>9/16/2013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Massachusetts Department of Elementary and Secondary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A2052F9-3A59-4732-8232-F388E0D4C2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164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24363"/>
            <a:ext cx="5486400" cy="44211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dirty="0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613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0DEF17AA-D1F8-4D43-AFAB-813C97CD8C2C}" type="slidenum">
              <a:rPr lang="en-US" sz="1200"/>
              <a:pPr algn="r" defTabSz="931863"/>
              <a:t>1</a:t>
            </a:fld>
            <a:endParaRPr lang="en-US" sz="12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6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6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2052F9-3A59-4732-8232-F388E0D4C26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B1303-874D-4EDE-9BD6-EDCF3947024E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6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2052F9-3A59-4732-8232-F388E0D4C26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40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2052F9-3A59-4732-8232-F388E0D4C26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48E22-6435-439C-979D-0E35EEC651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48E22-6435-439C-979D-0E35EEC651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79248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79248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D1969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1969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1969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5DE33CB3-A81E-47D3-B12E-EB911B7C5A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547B9-9CDC-4701-A216-3338E11861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48E22-6435-439C-979D-0E35EEC651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1C766-5803-4042-93BE-CE465DD313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48E22-6435-439C-979D-0E35EEC651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48E22-6435-439C-979D-0E35EEC651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48E22-6435-439C-979D-0E35EEC651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48E22-6435-439C-979D-0E35EEC651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48E22-6435-439C-979D-0E35EEC651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C448E22-6435-439C-979D-0E35EEC651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24" r:id="rId12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 descr="The evaluation process supports continuous learning for all educators"/>
          <p:cNvSpPr>
            <a:spLocks noChangeArrowheads="1"/>
          </p:cNvSpPr>
          <p:nvPr/>
        </p:nvSpPr>
        <p:spPr bwMode="auto">
          <a:xfrm>
            <a:off x="609600" y="117385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3600" spc="-30" dirty="0">
                <a:solidFill>
                  <a:schemeClr val="accent2"/>
                </a:solidFill>
                <a:latin typeface="Georgia" pitchFamily="18" charset="0"/>
              </a:rPr>
              <a:t>Every </a:t>
            </a:r>
            <a:r>
              <a:rPr lang="en-US" sz="3600" spc="-30" dirty="0" smtClean="0">
                <a:solidFill>
                  <a:schemeClr val="accent2"/>
                </a:solidFill>
                <a:latin typeface="Georgia" pitchFamily="18" charset="0"/>
              </a:rPr>
              <a:t>educator is an active participant in the evaluation process.</a:t>
            </a:r>
            <a:endParaRPr lang="en-US" sz="3600" spc="-30" dirty="0">
              <a:solidFill>
                <a:schemeClr val="accent2"/>
              </a:solidFill>
              <a:latin typeface="Georgia" pitchFamily="18" charset="0"/>
            </a:endParaRPr>
          </a:p>
        </p:txBody>
      </p:sp>
      <p:grpSp>
        <p:nvGrpSpPr>
          <p:cNvPr id="2" name="Group 1" descr="Step 1: Self Assessment. &quot;Every educator conducts an analysis of evidence of student learning, growth and achievement. Every educator conducts an assessment of practice against Performance Standards.&quot;&#10;&#10;Step 2: Analysis, Goal Setting &amp; Plan Development. &quot;Every educator prepares to strategically identify professional practice and student learning goals.&quot;&#10;&#10;Step 3: Implementation of the Plan&#10;&#10;Step 4: Formative Assessment/Evaluation&#10;&#10;Step 5: Summative Evaluation&#10;&#10;&quot;Collaboration and continuous learning are the focus.&quot;"/>
          <p:cNvGrpSpPr/>
          <p:nvPr/>
        </p:nvGrpSpPr>
        <p:grpSpPr>
          <a:xfrm>
            <a:off x="76200" y="1423987"/>
            <a:ext cx="8991600" cy="4965145"/>
            <a:chOff x="76200" y="1423987"/>
            <a:chExt cx="8991600" cy="4965145"/>
          </a:xfrm>
        </p:grpSpPr>
        <p:sp>
          <p:nvSpPr>
            <p:cNvPr id="15" name="TextBox 3" descr="Collaboration and Continuous Learning are the focus&#10;"/>
            <p:cNvSpPr txBox="1">
              <a:spLocks noChangeArrowheads="1"/>
            </p:cNvSpPr>
            <p:nvPr/>
          </p:nvSpPr>
          <p:spPr bwMode="auto">
            <a:xfrm>
              <a:off x="1143000" y="6019800"/>
              <a:ext cx="6629400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Georgia" pitchFamily="18" charset="0"/>
                  <a:cs typeface="Tahoma" pitchFamily="34" charset="0"/>
                </a:rPr>
                <a:t>Collaboration and </a:t>
              </a:r>
              <a:r>
                <a:rPr lang="en-US" dirty="0" smtClean="0">
                  <a:solidFill>
                    <a:schemeClr val="tx2"/>
                  </a:solidFill>
                  <a:latin typeface="Georgia" pitchFamily="18" charset="0"/>
                  <a:cs typeface="Tahoma" pitchFamily="34" charset="0"/>
                </a:rPr>
                <a:t>continuous learning </a:t>
              </a:r>
              <a:r>
                <a:rPr lang="en-US" dirty="0">
                  <a:solidFill>
                    <a:schemeClr val="tx2"/>
                  </a:solidFill>
                  <a:latin typeface="Georgia" pitchFamily="18" charset="0"/>
                  <a:cs typeface="Tahoma" pitchFamily="34" charset="0"/>
                </a:rPr>
                <a:t>are the </a:t>
              </a:r>
              <a:r>
                <a:rPr lang="en-US" dirty="0" smtClean="0">
                  <a:solidFill>
                    <a:schemeClr val="tx2"/>
                  </a:solidFill>
                  <a:latin typeface="Georgia" pitchFamily="18" charset="0"/>
                  <a:cs typeface="Tahoma" pitchFamily="34" charset="0"/>
                </a:rPr>
                <a:t>focus.</a:t>
              </a:r>
              <a:endParaRPr lang="en-US" dirty="0">
                <a:solidFill>
                  <a:schemeClr val="tx2"/>
                </a:solidFill>
                <a:latin typeface="Georgia" pitchFamily="18" charset="0"/>
                <a:cs typeface="Tahoma" pitchFamily="34" charset="0"/>
              </a:endParaRPr>
            </a:p>
          </p:txBody>
        </p:sp>
        <p:pic>
          <p:nvPicPr>
            <p:cNvPr id="16" name="Picture 2" descr="The educator evaluation cycle is continuous and includes five steps. Step 1: Self-Assessment; Step 2: Analysis, Goal Setting and Plan Development; Step 3: Implementation of the Plan: Step 4: Formative Assessment or Evaluation; and Step 5: Summative evaluation, which brings an educator back to self-assessment, creating a process of continuous learning for each educator.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71600" y="1614487"/>
              <a:ext cx="5645150" cy="432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5" name="AutoShape 15" descr="Every educator uses a rubric and data about student learning.&#10;"/>
            <p:cNvSpPr>
              <a:spLocks noChangeArrowheads="1"/>
            </p:cNvSpPr>
            <p:nvPr/>
          </p:nvSpPr>
          <p:spPr bwMode="auto">
            <a:xfrm>
              <a:off x="76200" y="1447800"/>
              <a:ext cx="2590800" cy="1281113"/>
            </a:xfrm>
            <a:prstGeom prst="wedgeRoundRectCallout">
              <a:avLst>
                <a:gd name="adj1" fmla="val 77244"/>
                <a:gd name="adj2" fmla="val 15413"/>
                <a:gd name="adj3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spc="-20" dirty="0">
                  <a:latin typeface="Georgia" pitchFamily="18" charset="0"/>
                </a:rPr>
                <a:t>Every educator conducts an analysis of evidence of student learning, growth, and </a:t>
              </a:r>
              <a:r>
                <a:rPr lang="en-US" sz="1600" spc="-20" dirty="0" smtClean="0">
                  <a:latin typeface="Georgia" pitchFamily="18" charset="0"/>
                </a:rPr>
                <a:t>achievement.</a:t>
              </a:r>
              <a:endParaRPr lang="en-US" sz="1600" spc="-20" dirty="0">
                <a:latin typeface="Georgia" pitchFamily="18" charset="0"/>
              </a:endParaRPr>
            </a:p>
          </p:txBody>
        </p:sp>
        <p:sp>
          <p:nvSpPr>
            <p:cNvPr id="11" name="AutoShape 11" descr="Every educator proposes at least 1 professional practice goal and 1 student learning goal – team goals must be considered.&#10;"/>
            <p:cNvSpPr>
              <a:spLocks noChangeArrowheads="1"/>
            </p:cNvSpPr>
            <p:nvPr/>
          </p:nvSpPr>
          <p:spPr bwMode="auto">
            <a:xfrm>
              <a:off x="5715000" y="1423987"/>
              <a:ext cx="3048000" cy="1014413"/>
            </a:xfrm>
            <a:prstGeom prst="wedgeRoundRectCallout">
              <a:avLst>
                <a:gd name="adj1" fmla="val -73740"/>
                <a:gd name="adj2" fmla="val -5365"/>
                <a:gd name="adj3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spc="-20" dirty="0">
                  <a:latin typeface="Georgia" pitchFamily="18" charset="0"/>
                </a:rPr>
                <a:t>Every educator conducts an assessment of practice against Performance Standards.</a:t>
              </a:r>
            </a:p>
          </p:txBody>
        </p:sp>
        <p:sp>
          <p:nvSpPr>
            <p:cNvPr id="12" name="AutoShape 11" descr="Every educator proposes at least 1 professional practice goal and 1 student learning goal – team goals must be considered.&#10;"/>
            <p:cNvSpPr>
              <a:spLocks noChangeArrowheads="1"/>
            </p:cNvSpPr>
            <p:nvPr/>
          </p:nvSpPr>
          <p:spPr bwMode="auto">
            <a:xfrm>
              <a:off x="6477000" y="3996068"/>
              <a:ext cx="2590800" cy="1185532"/>
            </a:xfrm>
            <a:prstGeom prst="wedgeRoundRectCallout">
              <a:avLst>
                <a:gd name="adj1" fmla="val -45234"/>
                <a:gd name="adj2" fmla="val -67306"/>
                <a:gd name="adj3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spc="-20" dirty="0">
                  <a:latin typeface="Georgia" pitchFamily="18" charset="0"/>
                </a:rPr>
                <a:t>Every educator prepares to strategically identify professional practice and student learning goals. 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629C7-9970-4F60-9BD4-2A0DCF7C092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S.M.A.R.T. Goals </a:t>
            </a:r>
            <a:endParaRPr lang="en-US" sz="2800" dirty="0" smtClean="0"/>
          </a:p>
        </p:txBody>
      </p:sp>
      <p:sp>
        <p:nvSpPr>
          <p:cNvPr id="1741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b="1" dirty="0" smtClean="0"/>
              <a:t>S</a:t>
            </a:r>
            <a:r>
              <a:rPr lang="en-US" dirty="0" smtClean="0"/>
              <a:t>	= 	</a:t>
            </a:r>
            <a:r>
              <a:rPr lang="en-US" b="1" dirty="0" smtClean="0"/>
              <a:t>S</a:t>
            </a:r>
            <a:r>
              <a:rPr lang="en-US" dirty="0" smtClean="0"/>
              <a:t>pecific and </a:t>
            </a:r>
            <a:r>
              <a:rPr lang="en-US" b="1" dirty="0" smtClean="0"/>
              <a:t>S</a:t>
            </a:r>
            <a:r>
              <a:rPr lang="en-US" dirty="0" smtClean="0"/>
              <a:t>trategic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/>
              <a:t>M</a:t>
            </a:r>
            <a:r>
              <a:rPr lang="en-US" dirty="0" smtClean="0"/>
              <a:t>	=	</a:t>
            </a:r>
            <a:r>
              <a:rPr lang="en-US" b="1" dirty="0" smtClean="0"/>
              <a:t>M</a:t>
            </a:r>
            <a:r>
              <a:rPr lang="en-US" dirty="0" smtClean="0"/>
              <a:t>easurable 		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/>
              <a:t>A</a:t>
            </a:r>
            <a:r>
              <a:rPr lang="en-US" dirty="0" smtClean="0"/>
              <a:t>	=	</a:t>
            </a:r>
            <a:r>
              <a:rPr lang="en-US" b="1" dirty="0" smtClean="0"/>
              <a:t>A</a:t>
            </a:r>
            <a:r>
              <a:rPr lang="en-US" dirty="0" smtClean="0"/>
              <a:t>ction Oriented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/>
              <a:t>R</a:t>
            </a:r>
            <a:r>
              <a:rPr lang="en-US" dirty="0" smtClean="0"/>
              <a:t>	=	</a:t>
            </a:r>
            <a:r>
              <a:rPr lang="en-US" b="1" dirty="0" smtClean="0"/>
              <a:t>R</a:t>
            </a:r>
            <a:r>
              <a:rPr lang="en-US" dirty="0" smtClean="0"/>
              <a:t>igorous, </a:t>
            </a:r>
            <a:r>
              <a:rPr lang="en-US" b="1" dirty="0" smtClean="0"/>
              <a:t>R</a:t>
            </a:r>
            <a:r>
              <a:rPr lang="en-US" dirty="0" smtClean="0"/>
              <a:t>ealistic, and </a:t>
            </a:r>
            <a:r>
              <a:rPr lang="en-US" b="1" dirty="0" smtClean="0"/>
              <a:t>R</a:t>
            </a:r>
            <a:r>
              <a:rPr lang="en-US" dirty="0" smtClean="0"/>
              <a:t>esults 				Focused (</a:t>
            </a:r>
            <a:r>
              <a:rPr lang="en-US" b="1" dirty="0" smtClean="0"/>
              <a:t>the 3 Rs</a:t>
            </a:r>
            <a:r>
              <a:rPr lang="en-US" dirty="0" smtClean="0"/>
              <a:t>)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/>
              <a:t>T</a:t>
            </a:r>
            <a:r>
              <a:rPr lang="en-US" dirty="0" smtClean="0"/>
              <a:t>	=	</a:t>
            </a:r>
            <a:r>
              <a:rPr lang="en-US" b="1" dirty="0" smtClean="0"/>
              <a:t>T</a:t>
            </a:r>
            <a:r>
              <a:rPr lang="en-US" dirty="0" smtClean="0"/>
              <a:t>imed and </a:t>
            </a:r>
            <a:r>
              <a:rPr lang="en-US" b="1" dirty="0" smtClean="0"/>
              <a:t>T</a:t>
            </a:r>
            <a:r>
              <a:rPr lang="en-US" dirty="0" smtClean="0"/>
              <a:t>racked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547B9-9CDC-4701-A216-3338E118617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630362"/>
          </a:xfrm>
        </p:spPr>
        <p:txBody>
          <a:bodyPr/>
          <a:lstStyle/>
          <a:p>
            <a:pPr eaLnBrk="1" hangingPunct="1"/>
            <a:r>
              <a:rPr lang="en-US" dirty="0" smtClean="0"/>
              <a:t>Making a S.M.A.R.T. Goal S.M.A.R.T.</a:t>
            </a:r>
            <a:r>
              <a:rPr lang="en-US" b="1" dirty="0" smtClean="0">
                <a:solidFill>
                  <a:schemeClr val="accent1"/>
                </a:solidFill>
              </a:rPr>
              <a:t>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dirty="0" smtClean="0"/>
              <a:t>S.M.A.R.T. Goal Statement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+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dirty="0" smtClean="0"/>
              <a:t>Key Action Steps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+ 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dirty="0" smtClean="0"/>
              <a:t>Benchmarks (Process and Outcome)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547B9-9CDC-4701-A216-3338E118617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Teacher Educator Plan Example</a:t>
            </a:r>
            <a:endParaRPr lang="en-US" sz="3600" cap="all" dirty="0"/>
          </a:p>
        </p:txBody>
      </p:sp>
      <p:sp>
        <p:nvSpPr>
          <p:cNvPr id="23555" name="Subtitle 2"/>
          <p:cNvSpPr>
            <a:spLocks noGrp="1"/>
          </p:cNvSpPr>
          <p:nvPr>
            <p:ph idx="1"/>
          </p:nvPr>
        </p:nvSpPr>
        <p:spPr>
          <a:xfrm>
            <a:off x="228600" y="838201"/>
            <a:ext cx="8686800" cy="13716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1500" b="1" u="sng" dirty="0" smtClean="0">
                <a:solidFill>
                  <a:srgbClr val="080808"/>
                </a:solidFill>
              </a:rPr>
              <a:t>Sample Professional Practice Goal for a Teacher</a:t>
            </a:r>
            <a:r>
              <a:rPr lang="en-US" sz="1500" b="1" dirty="0" smtClean="0">
                <a:solidFill>
                  <a:srgbClr val="080808"/>
                </a:solidFill>
              </a:rPr>
              <a:t>:  </a:t>
            </a:r>
            <a:r>
              <a:rPr lang="en-US" sz="1600" b="1" dirty="0">
                <a:solidFill>
                  <a:srgbClr val="080808"/>
                </a:solidFill>
              </a:rPr>
              <a:t>During the 2012-13 school year, I will learn about a flipped classroom, create flipped units for my class and evaluate the effectiveness of a flipped classroom. </a:t>
            </a:r>
            <a:endParaRPr lang="en-US" sz="1500" b="1" dirty="0" smtClean="0">
              <a:solidFill>
                <a:srgbClr val="08080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547B9-9CDC-4701-A216-3338E118617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99101"/>
              </p:ext>
            </p:extLst>
          </p:nvPr>
        </p:nvGraphicFramePr>
        <p:xfrm>
          <a:off x="304800" y="1752600"/>
          <a:ext cx="8610601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1824"/>
                <a:gridCol w="1579927"/>
                <a:gridCol w="3238850"/>
              </a:tblGrid>
              <a:tr h="31062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Student Learning Goal(s) and Professional Practice Goal(s) Planned Activity</a:t>
                      </a:r>
                      <a:endParaRPr 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496999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Action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Supports</a:t>
                      </a:r>
                      <a:r>
                        <a:rPr lang="en-US" sz="1300" b="0" baseline="0" dirty="0" smtClean="0"/>
                        <a:t> </a:t>
                      </a:r>
                      <a:r>
                        <a:rPr lang="en-US" sz="1300" b="0" dirty="0" smtClean="0"/>
                        <a:t>From School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Timeline/Benchmark or Frequency</a:t>
                      </a:r>
                      <a:endParaRPr lang="en-US" sz="1300" b="0" dirty="0"/>
                    </a:p>
                  </a:txBody>
                  <a:tcPr/>
                </a:tc>
              </a:tr>
              <a:tr h="406917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spc="-20" dirty="0" smtClean="0"/>
                        <a:t>1. November</a:t>
                      </a:r>
                      <a:r>
                        <a:rPr lang="en-US" sz="1600" spc="-20" baseline="0" dirty="0" smtClean="0"/>
                        <a:t> 1 – December 3, I will participate in the Accept Collaborative Flipped Classroom PD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600" spc="-20" dirty="0" smtClean="0"/>
                    </a:p>
                    <a:p>
                      <a:r>
                        <a:rPr lang="en-US" sz="1600" spc="-20" dirty="0" smtClean="0"/>
                        <a:t>2. By December</a:t>
                      </a:r>
                      <a:r>
                        <a:rPr lang="en-US" sz="1600" spc="-20" baseline="0" dirty="0" smtClean="0"/>
                        <a:t> 15</a:t>
                      </a:r>
                      <a:r>
                        <a:rPr lang="en-US" sz="1600" spc="-20" dirty="0" smtClean="0"/>
                        <a:t>, I will observe other classrooms</a:t>
                      </a:r>
                      <a:r>
                        <a:rPr lang="en-US" sz="1600" spc="-20" baseline="0" dirty="0" smtClean="0"/>
                        <a:t> in the building who are working with a flipped model</a:t>
                      </a:r>
                    </a:p>
                    <a:p>
                      <a:endParaRPr lang="en-US" sz="1600" spc="-20" baseline="0" dirty="0" smtClean="0"/>
                    </a:p>
                    <a:p>
                      <a:r>
                        <a:rPr lang="en-US" sz="1600" spc="-20" baseline="0" dirty="0" smtClean="0"/>
                        <a:t>3. January  - April I will create three flipped units for my class</a:t>
                      </a:r>
                    </a:p>
                    <a:p>
                      <a:endParaRPr lang="en-US" sz="1600" spc="-20" baseline="0" dirty="0" smtClean="0"/>
                    </a:p>
                    <a:p>
                      <a:r>
                        <a:rPr lang="en-US" sz="1600" spc="-20" baseline="0" dirty="0" smtClean="0"/>
                        <a:t>4. By May 1, I will ask for feedback from students and my supervisor about their perceptions of the usefulness of the implementation of my flipped class</a:t>
                      </a:r>
                      <a:endParaRPr lang="en-US" sz="1600" spc="-2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spc="-20" baseline="0" dirty="0" smtClean="0"/>
                        <a:t>Registration for the Flipped Class PD, maybe a sub to watch other classes with the flipped model, and feedback from my supervisor specifically about my flipped units.</a:t>
                      </a:r>
                      <a:endParaRPr lang="en-US" sz="1600" spc="-2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spc="-20" dirty="0" smtClean="0"/>
                        <a:t>September</a:t>
                      </a:r>
                      <a:r>
                        <a:rPr lang="en-US" sz="1600" spc="-20" baseline="0" dirty="0" smtClean="0"/>
                        <a:t> —sign up for Accept PD.  Keep a notebook during the class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spc="-20" baseline="0" dirty="0" smtClean="0"/>
                        <a:t>November – December – learn about flipped class and create first unit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spc="-20" baseline="0" dirty="0" smtClean="0"/>
                        <a:t>Visit a flipped class at Keefe and record notes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spc="-20" baseline="0" dirty="0" smtClean="0"/>
                        <a:t>Meet with flipped class teachers and share best practices - ongoing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600" spc="-2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1600" spc="-20" baseline="0" dirty="0" smtClean="0"/>
                        <a:t>*</a:t>
                      </a:r>
                      <a:r>
                        <a:rPr lang="en-US" sz="1600" i="1" spc="-20" baseline="0" dirty="0" smtClean="0"/>
                        <a:t>Evidence  - Notes from Accept PD, flipped unit, website with flipped units, student feedback, self-reflection log</a:t>
                      </a:r>
                      <a:endParaRPr lang="en-US" sz="1600" i="1" spc="-2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dirty="0"/>
              <a:t>Teacher Educator Plan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547B9-9CDC-4701-A216-3338E118617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228600" y="9144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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ahoma" pitchFamily="34" charset="0"/>
              <a:buChar char="̶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</a:pPr>
            <a:r>
              <a:rPr lang="en-US" sz="1500" b="1" u="sng" dirty="0" smtClean="0"/>
              <a:t>Sample Student Performance Goal for a Teacher</a:t>
            </a:r>
            <a:r>
              <a:rPr lang="en-US" sz="1500" b="1" dirty="0" smtClean="0"/>
              <a:t>:  </a:t>
            </a:r>
            <a:r>
              <a:rPr lang="en-US" sz="1600" dirty="0" smtClean="0"/>
              <a:t>During the 2012-13 school year, ELL students will improve their content specific writing skills in Biology class. </a:t>
            </a:r>
            <a:endParaRPr lang="en-US" sz="15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799139"/>
              </p:ext>
            </p:extLst>
          </p:nvPr>
        </p:nvGraphicFramePr>
        <p:xfrm>
          <a:off x="419100" y="1524000"/>
          <a:ext cx="8305800" cy="507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/>
                <a:gridCol w="1524000"/>
                <a:gridCol w="3124200"/>
              </a:tblGrid>
              <a:tr h="2834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Student Learning Goal(s) and Professional Practice Goal(s) Planned Activity</a:t>
                      </a:r>
                      <a:endParaRPr 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Action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Supports From School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Timeline/Benchmark or Frequency</a:t>
                      </a:r>
                      <a:endParaRPr lang="en-US" sz="1300" b="0" dirty="0"/>
                    </a:p>
                  </a:txBody>
                  <a:tcPr/>
                </a:tc>
              </a:tr>
              <a:tr h="326981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spc="-20" dirty="0" smtClean="0"/>
                        <a:t>1. By October 1 – establish</a:t>
                      </a:r>
                      <a:r>
                        <a:rPr lang="en-US" sz="1600" spc="-20" baseline="0" dirty="0" smtClean="0"/>
                        <a:t> a baseline measurement of the writing ability of ELL students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600" spc="-20" dirty="0" smtClean="0"/>
                    </a:p>
                    <a:p>
                      <a:r>
                        <a:rPr lang="en-US" sz="1600" spc="-20" dirty="0" smtClean="0"/>
                        <a:t>2. October  - January,</a:t>
                      </a:r>
                      <a:r>
                        <a:rPr lang="en-US" sz="1600" spc="-20" baseline="0" dirty="0" smtClean="0"/>
                        <a:t> assign daily writing assignments that vary in length</a:t>
                      </a:r>
                    </a:p>
                    <a:p>
                      <a:endParaRPr lang="en-US" sz="1600" spc="-20" baseline="0" dirty="0" smtClean="0"/>
                    </a:p>
                    <a:p>
                      <a:r>
                        <a:rPr lang="en-US" sz="1600" spc="-20" baseline="0" dirty="0" smtClean="0"/>
                        <a:t>3. Observe 3 ELL classes and note best practices</a:t>
                      </a:r>
                    </a:p>
                    <a:p>
                      <a:endParaRPr lang="en-US" sz="1600" spc="-20" baseline="0" dirty="0" smtClean="0"/>
                    </a:p>
                    <a:p>
                      <a:r>
                        <a:rPr lang="en-US" sz="1600" spc="-20" baseline="0" dirty="0" smtClean="0"/>
                        <a:t>4. February – assign a 3 page Biology specific writing task</a:t>
                      </a:r>
                    </a:p>
                    <a:p>
                      <a:endParaRPr lang="en-US" sz="1600" spc="-20" baseline="0" dirty="0" smtClean="0"/>
                    </a:p>
                    <a:p>
                      <a:r>
                        <a:rPr lang="en-US" sz="1600" spc="-20" baseline="0" dirty="0" smtClean="0"/>
                        <a:t>5. March – conduct a formative assessment of writing ability </a:t>
                      </a:r>
                      <a:endParaRPr lang="en-US" sz="1600" spc="-2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spc="-20" baseline="0" dirty="0" smtClean="0"/>
                        <a:t>A sub to cover my class when I observe other classes; I might ask for PD about teaching ELL students or writing in the content area.</a:t>
                      </a:r>
                      <a:endParaRPr lang="en-US" sz="1600" spc="-2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spc="-20" dirty="0" smtClean="0"/>
                        <a:t>1. Assign writing tasks with varying degrees of length and skill to measure</a:t>
                      </a:r>
                      <a:r>
                        <a:rPr lang="en-US" sz="1600" spc="-20" baseline="0" dirty="0" smtClean="0"/>
                        <a:t> growth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spc="-20" baseline="0" dirty="0" smtClean="0"/>
                        <a:t>2. Take notes on best practices when observing classes and implement them into my class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spc="-20" baseline="0" dirty="0" smtClean="0"/>
                        <a:t>3. Progress monitor students and provide interventions as needed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spc="-20" baseline="0" dirty="0" smtClean="0"/>
                        <a:t>4. Assess the level and degree to which the writing level of ELL students has increased</a:t>
                      </a:r>
                    </a:p>
                    <a:p>
                      <a:pPr marL="0" indent="0">
                        <a:buNone/>
                      </a:pPr>
                      <a:endParaRPr lang="en-US" sz="1600" spc="-2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1600" spc="-20" baseline="0" dirty="0" smtClean="0"/>
                        <a:t>*</a:t>
                      </a:r>
                      <a:r>
                        <a:rPr lang="en-US" sz="1600" i="1" spc="-20" baseline="0" dirty="0" smtClean="0"/>
                        <a:t>Evidence  -  Keep a folder for 3 ELL students, one beginner, intermediate and higher, and collect samples of their writing throughout the year.  Keep notes on class observations.</a:t>
                      </a:r>
                      <a:endParaRPr lang="en-US" sz="1600" i="1" spc="-2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1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Implementation Responsibility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6021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Educator Responsibilities:</a:t>
            </a:r>
          </a:p>
          <a:p>
            <a:pPr lvl="1"/>
            <a:r>
              <a:rPr lang="en-US" sz="2000" dirty="0" smtClean="0"/>
              <a:t>Identifying, collecting &amp; organizing artifacts/evidence related to goal progress.</a:t>
            </a:r>
          </a:p>
          <a:p>
            <a:pPr lvl="1" eaLnBrk="1" hangingPunct="1"/>
            <a:r>
              <a:rPr lang="en-US" sz="2000" dirty="0" smtClean="0"/>
              <a:t>Documenting action steps completed.</a:t>
            </a:r>
          </a:p>
          <a:p>
            <a:pPr lvl="1" eaLnBrk="1" hangingPunct="1"/>
            <a:r>
              <a:rPr lang="en-US" sz="2000" dirty="0" smtClean="0"/>
              <a:t>Collecting and submitting artifacts.</a:t>
            </a:r>
          </a:p>
          <a:p>
            <a:pPr lvl="1" eaLnBrk="1" hangingPunct="1"/>
            <a:r>
              <a:rPr lang="en-US" sz="2000" dirty="0" smtClean="0"/>
              <a:t>Collecting and submitting evidence related to Standards III and IV.</a:t>
            </a:r>
          </a:p>
          <a:p>
            <a:pPr eaLnBrk="1" hangingPunct="1"/>
            <a:r>
              <a:rPr lang="en-US" dirty="0" smtClean="0"/>
              <a:t>Evaluator Responsibilities:</a:t>
            </a:r>
          </a:p>
          <a:p>
            <a:pPr lvl="1" eaLnBrk="1" hangingPunct="1"/>
            <a:r>
              <a:rPr lang="en-US" sz="2000" dirty="0" smtClean="0"/>
              <a:t>Making resources and supports available.</a:t>
            </a:r>
          </a:p>
          <a:p>
            <a:pPr lvl="1" eaLnBrk="1" hangingPunct="1"/>
            <a:r>
              <a:rPr lang="en-US" sz="2000" dirty="0" smtClean="0"/>
              <a:t>Observing practice and providing regular and specific feedback on performance.</a:t>
            </a:r>
          </a:p>
          <a:p>
            <a:pPr lvl="1" eaLnBrk="1" hangingPunct="1"/>
            <a:r>
              <a:rPr lang="en-US" sz="2000" dirty="0" smtClean="0"/>
              <a:t>Monitoring progress – including midpoint check-ins.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171003-E036-4028-9678-80A160A6358C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D8499623C35543B46E2A107EDF3D31" ma:contentTypeVersion="0" ma:contentTypeDescription="Create a new document." ma:contentTypeScope="" ma:versionID="5f1d2a42f8bb2817e949eecb4a34fc57">
  <xsd:schema xmlns:xsd="http://www.w3.org/2001/XMLSchema" xmlns:xs="http://www.w3.org/2001/XMLSchema" xmlns:p="http://schemas.microsoft.com/office/2006/metadata/properties" xmlns:ns2="733efe1c-5bbe-4968-87dc-d400e65c879f" targetNamespace="http://schemas.microsoft.com/office/2006/metadata/properties" ma:root="true" ma:fieldsID="d6231d2a3df3574b78f85411bc075044" ns2:_=""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_dlc_DocId xmlns="733efe1c-5bbe-4968-87dc-d400e65c879f">DESE-495-505</_dlc_DocId>
    <_dlc_DocIdUrl xmlns="733efe1c-5bbe-4968-87dc-d400e65c879f">
      <Url>https://sharepoint.doemass.org/ese/edeval/Training/_layouts/DocIdRedir.aspx?ID=DESE-495-505</Url>
      <Description>DESE-495-505</Description>
    </_dlc_DocIdUrl>
  </documentManagement>
</p:properties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B3EC95C-742C-426F-8382-1CE563D519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C73100-3524-4C4E-BEE1-4E5DEB42FAA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DBC896D-4ACE-4D89-A770-BA34C65A95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0BF180D-1751-4BE2-BBC5-2B45A64B2992}">
  <ds:schemaRefs>
    <ds:schemaRef ds:uri="733efe1c-5bbe-4968-87dc-d400e65c879f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1512F6BA-7D41-4276-ABB9-C6A91ED446E5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21438</TotalTime>
  <Words>672</Words>
  <Application>Microsoft Office PowerPoint</Application>
  <PresentationFormat>On-screen Show (4:3)</PresentationFormat>
  <Paragraphs>87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PowerPoint Presentation</vt:lpstr>
      <vt:lpstr>S.M.A.R.T. Goals </vt:lpstr>
      <vt:lpstr>Making a S.M.A.R.T. Goal S.M.A.R.T.er</vt:lpstr>
      <vt:lpstr>Teacher Educator Plan Example</vt:lpstr>
      <vt:lpstr>Teacher Educator Plan Example</vt:lpstr>
      <vt:lpstr>Implementation Responsibility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Model System Training Module 4 Presentation: S.M.A.R.T. Goals and Educator Plan Development</dc:title>
  <dc:creator>Shannon Snow</dc:creator>
  <cp:lastModifiedBy>DEPLOY</cp:lastModifiedBy>
  <cp:revision>593</cp:revision>
  <cp:lastPrinted>2012-10-03T17:29:09Z</cp:lastPrinted>
  <dcterms:created xsi:type="dcterms:W3CDTF">2012-03-06T16:16:02Z</dcterms:created>
  <dcterms:modified xsi:type="dcterms:W3CDTF">2013-09-16T12:26:06Z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Aug 13 2012</vt:lpwstr>
  </property>
</Properties>
</file>